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5" r:id="rId5"/>
    <p:sldId id="266" r:id="rId6"/>
    <p:sldId id="260" r:id="rId7"/>
    <p:sldId id="263" r:id="rId8"/>
    <p:sldId id="264" r:id="rId9"/>
    <p:sldId id="268" r:id="rId10"/>
    <p:sldId id="262" r:id="rId11"/>
    <p:sldId id="269" r:id="rId12"/>
    <p:sldId id="267" r:id="rId13"/>
    <p:sldId id="25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96BC8"/>
    <a:srgbClr val="2256A0"/>
    <a:srgbClr val="3D9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143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2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9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4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7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85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4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3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C019-F2E3-0F48-A00D-4F838AD5EB1C}" type="datetimeFigureOut">
              <a:rPr lang="en-US" smtClean="0"/>
              <a:t>11/30/13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B0041-2D59-AB4A-912D-CC271F61E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0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6908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296BC8"/>
                </a:solidFill>
              </a:rPr>
              <a:t>Arduino</a:t>
            </a:r>
            <a:r>
              <a:rPr lang="en-US" dirty="0" smtClean="0">
                <a:solidFill>
                  <a:srgbClr val="296BC8"/>
                </a:solidFill>
              </a:rPr>
              <a:t> sin cables:</a:t>
            </a:r>
            <a:br>
              <a:rPr lang="en-US" dirty="0" smtClean="0">
                <a:solidFill>
                  <a:srgbClr val="296BC8"/>
                </a:solidFill>
              </a:rPr>
            </a:br>
            <a:r>
              <a:rPr lang="en-US" dirty="0" err="1" smtClean="0">
                <a:solidFill>
                  <a:srgbClr val="296BC8"/>
                </a:solidFill>
              </a:rPr>
              <a:t>usando</a:t>
            </a:r>
            <a:r>
              <a:rPr lang="en-US" dirty="0" smtClean="0">
                <a:solidFill>
                  <a:srgbClr val="296BC8"/>
                </a:solidFill>
              </a:rPr>
              <a:t> Bluetooth</a:t>
            </a:r>
            <a:endParaRPr lang="en-US" dirty="0">
              <a:solidFill>
                <a:srgbClr val="296BC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6257" b="10072"/>
          <a:stretch/>
        </p:blipFill>
        <p:spPr>
          <a:xfrm>
            <a:off x="5551226" y="3581323"/>
            <a:ext cx="2120133" cy="1773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99" y="3581323"/>
            <a:ext cx="2589140" cy="17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Demostraci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ón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4204323"/>
          </a:xfrm>
        </p:spPr>
        <p:txBody>
          <a:bodyPr anchor="t">
            <a:normAutofit/>
          </a:bodyPr>
          <a:lstStyle/>
          <a:p>
            <a:pPr algn="l"/>
            <a:r>
              <a:rPr lang="en-US" sz="25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Terminales</a:t>
            </a:r>
            <a:r>
              <a:rPr lang="en-US" sz="2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-US" sz="2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86" t="4541" r="50779" b="33867"/>
          <a:stretch/>
        </p:blipFill>
        <p:spPr>
          <a:xfrm>
            <a:off x="685801" y="2534648"/>
            <a:ext cx="3843676" cy="31258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883" t="4751" r="1706" b="33561"/>
          <a:stretch/>
        </p:blipFill>
        <p:spPr>
          <a:xfrm>
            <a:off x="4607628" y="2529152"/>
            <a:ext cx="3850572" cy="31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1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Demostraci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ón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420432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5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5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ódigo</a:t>
            </a:r>
            <a:r>
              <a:rPr lang="en-US" sz="2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-US" sz="2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loop() {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// Si el modulo Bluetooth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</a:rPr>
              <a:t>envia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</a:rPr>
              <a:t>datos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  <a:b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	</a:t>
            </a:r>
            <a:r>
              <a:rPr lang="en-US" sz="2200" dirty="0" smtClean="0">
                <a:solidFill>
                  <a:srgbClr val="558ED5"/>
                </a:solidFill>
              </a:rPr>
              <a:t>if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bluetooth.</a:t>
            </a:r>
            <a:r>
              <a:rPr lang="en-US" sz="2200" dirty="0" err="1" smtClean="0">
                <a:solidFill>
                  <a:srgbClr val="558ED5"/>
                </a:solidFill>
              </a:rPr>
              <a:t>available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 {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		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//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</a:rPr>
              <a:t>Enviar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 los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</a:rPr>
              <a:t>datos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accent3">
                    <a:lumMod val="75000"/>
                  </a:schemeClr>
                </a:solidFill>
              </a:rPr>
              <a:t>recibidos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  <a:t> del Bluetooth al monitor serial</a:t>
            </a:r>
            <a:br>
              <a:rPr lang="en-US" sz="22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Serial.</a:t>
            </a:r>
            <a:r>
              <a:rPr lang="en-US" sz="2200" dirty="0" err="1" smtClean="0">
                <a:solidFill>
                  <a:srgbClr val="558ED5"/>
                </a:solidFill>
              </a:rPr>
              <a:t>print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((char)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bluetooth.read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()); 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	}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	</a:t>
            </a:r>
            <a:r>
              <a:rPr lang="en-US" sz="2200" dirty="0" smtClean="0">
                <a:solidFill>
                  <a:srgbClr val="77933C"/>
                </a:solidFill>
              </a:rPr>
              <a:t>// Si se </a:t>
            </a:r>
            <a:r>
              <a:rPr lang="en-US" sz="2200" dirty="0" err="1" smtClean="0">
                <a:solidFill>
                  <a:srgbClr val="77933C"/>
                </a:solidFill>
              </a:rPr>
              <a:t>ingresan</a:t>
            </a:r>
            <a:r>
              <a:rPr lang="en-US" sz="2200" dirty="0" smtClean="0">
                <a:solidFill>
                  <a:srgbClr val="77933C"/>
                </a:solidFill>
              </a:rPr>
              <a:t> </a:t>
            </a:r>
            <a:r>
              <a:rPr lang="en-US" sz="2200" dirty="0" err="1" smtClean="0">
                <a:solidFill>
                  <a:srgbClr val="77933C"/>
                </a:solidFill>
              </a:rPr>
              <a:t>datos</a:t>
            </a:r>
            <a:r>
              <a:rPr lang="en-US" sz="2200" dirty="0" smtClean="0">
                <a:solidFill>
                  <a:srgbClr val="77933C"/>
                </a:solidFill>
              </a:rPr>
              <a:t> en el monitor serial:</a:t>
            </a:r>
            <a:br>
              <a:rPr lang="en-US" sz="2200" dirty="0" smtClean="0">
                <a:solidFill>
                  <a:srgbClr val="77933C"/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	</a:t>
            </a:r>
            <a:r>
              <a:rPr lang="en-US" sz="2200" dirty="0" smtClean="0">
                <a:solidFill>
                  <a:srgbClr val="558ED5"/>
                </a:solidFill>
              </a:rPr>
              <a:t>if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Serial.</a:t>
            </a:r>
            <a:r>
              <a:rPr lang="en-US" sz="2200" dirty="0" err="1" smtClean="0">
                <a:solidFill>
                  <a:srgbClr val="558ED5"/>
                </a:solidFill>
              </a:rPr>
              <a:t>available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 {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		</a:t>
            </a:r>
            <a:r>
              <a:rPr lang="en-US" sz="2200" dirty="0" smtClean="0">
                <a:solidFill>
                  <a:srgbClr val="77933C"/>
                </a:solidFill>
              </a:rPr>
              <a:t>// </a:t>
            </a:r>
            <a:r>
              <a:rPr lang="en-US" sz="2200" dirty="0" err="1" smtClean="0">
                <a:solidFill>
                  <a:srgbClr val="77933C"/>
                </a:solidFill>
              </a:rPr>
              <a:t>Enviar</a:t>
            </a:r>
            <a:r>
              <a:rPr lang="en-US" sz="2200" dirty="0" smtClean="0">
                <a:solidFill>
                  <a:srgbClr val="77933C"/>
                </a:solidFill>
              </a:rPr>
              <a:t> los </a:t>
            </a:r>
            <a:r>
              <a:rPr lang="en-US" sz="2200" dirty="0" err="1" smtClean="0">
                <a:solidFill>
                  <a:srgbClr val="77933C"/>
                </a:solidFill>
              </a:rPr>
              <a:t>datos</a:t>
            </a:r>
            <a:r>
              <a:rPr lang="en-US" sz="2200" dirty="0" smtClean="0">
                <a:solidFill>
                  <a:srgbClr val="77933C"/>
                </a:solidFill>
              </a:rPr>
              <a:t> del monitor serial al modulo Bluetooth</a:t>
            </a:r>
            <a:br>
              <a:rPr lang="en-US" sz="2200" dirty="0" smtClean="0">
                <a:solidFill>
                  <a:srgbClr val="77933C"/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		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bluetooth.</a:t>
            </a:r>
            <a:r>
              <a:rPr lang="en-US" sz="2200" dirty="0" err="1" smtClean="0">
                <a:solidFill>
                  <a:srgbClr val="558ED5"/>
                </a:solidFill>
              </a:rPr>
              <a:t>print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((char)</a:t>
            </a:r>
            <a:r>
              <a:rPr 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Serial.read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());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	}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147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Referencias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685799" y="2014550"/>
            <a:ext cx="7983951" cy="4204323"/>
          </a:xfrm>
        </p:spPr>
        <p:txBody>
          <a:bodyPr anchor="t"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Sparkfun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Serial Communication Tutorial</a:t>
            </a:r>
            <a: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learn.sparkfun.com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/tutorials/serial-communication/rules-of-serial</a:t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Sparkfun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Bluetooth Basics Tutorial</a:t>
            </a:r>
            <a:r>
              <a:rPr lang="en-US" sz="2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learn.sparkfun.com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/tutorials/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bluetooth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-basics/what-is-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bluetooth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Sparkfun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Using the 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BlueSMiRF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Tutorial</a:t>
            </a:r>
            <a:b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learn.sparkfun.com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/tutorials/using-the-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bluesmirf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/introduction</a:t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Getting Started with 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Arduino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arduino.cc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/en/Guide/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HomePage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83341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68277" y="4295492"/>
            <a:ext cx="3437552" cy="649961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296BC8"/>
                </a:solidFill>
              </a:rPr>
              <a:t>			    </a:t>
            </a:r>
            <a:r>
              <a:rPr lang="en-US" sz="2800" dirty="0">
                <a:solidFill>
                  <a:srgbClr val="296BC8"/>
                </a:solidFill>
              </a:rPr>
              <a:t> </a:t>
            </a:r>
            <a:r>
              <a:rPr lang="en-US" sz="2800" dirty="0" smtClean="0">
                <a:solidFill>
                  <a:srgbClr val="296BC8"/>
                </a:solidFill>
              </a:rPr>
              <a:t>     /</a:t>
            </a:r>
            <a:r>
              <a:rPr lang="en-US" sz="2800" dirty="0" err="1" smtClean="0">
                <a:solidFill>
                  <a:srgbClr val="296BC8"/>
                </a:solidFill>
              </a:rPr>
              <a:t>jorgezaccaro</a:t>
            </a:r>
            <a:r>
              <a:rPr lang="en-US" sz="2800" dirty="0" smtClean="0">
                <a:solidFill>
                  <a:srgbClr val="296BC8"/>
                </a:solidFill>
              </a:rPr>
              <a:t/>
            </a:r>
            <a:br>
              <a:rPr lang="en-US" sz="2800" dirty="0" smtClean="0">
                <a:solidFill>
                  <a:srgbClr val="296BC8"/>
                </a:solidFill>
              </a:rPr>
            </a:br>
            <a:r>
              <a:rPr lang="en-US" sz="2800" dirty="0" smtClean="0">
                <a:solidFill>
                  <a:srgbClr val="296BC8"/>
                </a:solidFill>
              </a:rPr>
              <a:t>   /</a:t>
            </a:r>
            <a:r>
              <a:rPr lang="en-US" sz="2800" dirty="0" err="1" smtClean="0">
                <a:solidFill>
                  <a:srgbClr val="296BC8"/>
                </a:solidFill>
              </a:rPr>
              <a:t>nodebotsday-bogota</a:t>
            </a:r>
            <a:endParaRPr lang="en-US" sz="2800" dirty="0">
              <a:solidFill>
                <a:srgbClr val="296BC8"/>
              </a:solidFill>
            </a:endParaRPr>
          </a:p>
        </p:txBody>
      </p:sp>
      <p:pic>
        <p:nvPicPr>
          <p:cNvPr id="4" name="Picture 3" descr="sushiey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28" y="1956001"/>
            <a:ext cx="1803842" cy="2005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55" y="4280550"/>
            <a:ext cx="374904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793" y="4329117"/>
            <a:ext cx="27432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2336" y="4321646"/>
            <a:ext cx="283200" cy="283200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flipV="1">
            <a:off x="3092160" y="4693936"/>
            <a:ext cx="196468" cy="207187"/>
          </a:xfrm>
          <a:prstGeom prst="bentArrow">
            <a:avLst>
              <a:gd name="adj1" fmla="val 27765"/>
              <a:gd name="adj2" fmla="val 25000"/>
              <a:gd name="adj3" fmla="val 25000"/>
              <a:gd name="adj4" fmla="val 4375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7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014550"/>
            <a:ext cx="7772400" cy="420432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Comunicaciones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seriales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ncronas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vs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íncronas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Bluetooth SPP (Serial Port Profile)</a:t>
            </a:r>
            <a:r>
              <a:rPr lang="en-US" sz="3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 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Montaje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del hardware</a:t>
            </a:r>
            <a:r>
              <a:rPr lang="en-US" sz="3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Arduino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Micro</a:t>
            </a:r>
            <a:b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BlueSMiRF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HID</a:t>
            </a:r>
            <a:b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3. 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Demostraci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</a:t>
            </a:r>
            <a:r>
              <a:rPr lang="en-US" sz="31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ón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entre 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terminales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7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Comandos</a:t>
            </a:r>
            <a:r>
              <a:rPr lang="en-US" sz="27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7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remotos</a:t>
            </a:r>
            <a:r>
              <a:rPr lang="en-US" sz="2700" dirty="0" smtClean="0">
                <a:solidFill>
                  <a:srgbClr val="296BC8"/>
                </a:solidFill>
              </a:rPr>
              <a:t> </a:t>
            </a: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956050"/>
            <a:ext cx="289407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558ED5"/>
                </a:solidFill>
              </a:rPr>
              <a:t>CONTENIDO</a:t>
            </a:r>
            <a:endParaRPr lang="en-US" sz="3200" b="1" dirty="0">
              <a:solidFill>
                <a:srgbClr val="558ED5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1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Comunicaciones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seriales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737188"/>
            <a:ext cx="2127739" cy="2917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72" y="2737188"/>
            <a:ext cx="4287628" cy="900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572" y="4013281"/>
            <a:ext cx="4287628" cy="17150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0546" y="2104728"/>
            <a:ext cx="17994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en </a:t>
            </a:r>
          </a:p>
          <a:p>
            <a:pPr algn="ctr"/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aralelo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458086" y="2090857"/>
            <a:ext cx="35723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serial</a:t>
            </a:r>
          </a:p>
          <a:p>
            <a:pPr algn="ctr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íncrona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arriba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 y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asíncrona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abajo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1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Comunicaciones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seriales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18" y="3748396"/>
            <a:ext cx="6326039" cy="840460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2148062"/>
          </a:xfrm>
        </p:spPr>
        <p:txBody>
          <a:bodyPr numCol="1" anchor="t"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 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protocolo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serial 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as</a:t>
            </a: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íncrono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210" y="4792406"/>
            <a:ext cx="4287628" cy="1715051"/>
          </a:xfrm>
          <a:prstGeom prst="rect">
            <a:avLst/>
          </a:prstGeom>
        </p:spPr>
      </p:pic>
      <p:sp>
        <p:nvSpPr>
          <p:cNvPr id="13" name="Title 2"/>
          <p:cNvSpPr txBox="1">
            <a:spLocks/>
          </p:cNvSpPr>
          <p:nvPr/>
        </p:nvSpPr>
        <p:spPr>
          <a:xfrm>
            <a:off x="697098" y="2555825"/>
            <a:ext cx="7772400" cy="815355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Bit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inicio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(1)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Bits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datos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(5-9)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Bit(s)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paridad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(0-1)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Bit(s)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parada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(1-2)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601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Comunicaciones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seriales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4204323"/>
          </a:xfrm>
        </p:spPr>
        <p:txBody>
          <a:bodyPr anchor="t"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Bluetooth Profiles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</a:t>
            </a:r>
            <a:r>
              <a:rPr lang="en-US" sz="22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Serial Port Profile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	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Reemplazar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RS-232, UART</a:t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Human Interface Device		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Teclado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Mouse, Joysticks</a:t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Headset Profile				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Telefono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celular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Hands-free Profile			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Llamadas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en los 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carros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Advanced Audio 			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Reproductor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MP3 a 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parlante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Distribution Profile (A2DP)</a:t>
            </a:r>
            <a:b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Audio/Video Remote  		Control de </a:t>
            </a:r>
            <a:r>
              <a:rPr 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reproducción</a:t>
            </a:r>
            <a:r>
              <a:rPr 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	Control Profile				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9477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Montaje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del hardware</a:t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7144" r="11514" b="1"/>
          <a:stretch/>
        </p:blipFill>
        <p:spPr>
          <a:xfrm rot="16200000">
            <a:off x="-314084" y="3844501"/>
            <a:ext cx="3449811" cy="1450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698" y="2844618"/>
            <a:ext cx="2435927" cy="30632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636" t="29855" r="6247" b="38057"/>
          <a:stretch/>
        </p:blipFill>
        <p:spPr>
          <a:xfrm rot="5400000">
            <a:off x="4785724" y="3818473"/>
            <a:ext cx="3063241" cy="11155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6481" t="29054" r="6998" b="36939"/>
          <a:stretch/>
        </p:blipFill>
        <p:spPr>
          <a:xfrm rot="16200000">
            <a:off x="6324570" y="3774227"/>
            <a:ext cx="3063239" cy="120402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22576" y="2057696"/>
            <a:ext cx="937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Arduino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Micro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20741" y="2043825"/>
            <a:ext cx="1893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BlueSMiRF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HID</a:t>
            </a:r>
          </a:p>
          <a:p>
            <a:pPr algn="ctr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luetooth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6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4204323"/>
          </a:xfrm>
        </p:spPr>
        <p:txBody>
          <a:bodyPr anchor="t">
            <a:normAutofit/>
          </a:bodyPr>
          <a:lstStyle/>
          <a:p>
            <a:pPr algn="l"/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Conexiones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1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Montaje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del hardware</a:t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754" y="4715908"/>
            <a:ext cx="2618445" cy="158834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438769"/>
              </p:ext>
            </p:extLst>
          </p:nvPr>
        </p:nvGraphicFramePr>
        <p:xfrm>
          <a:off x="1524000" y="263345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BlueSMiRF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 / 3.3V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VCC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94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Montaje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del hardware</a:t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MG_222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/>
          <a:stretch/>
        </p:blipFill>
        <p:spPr>
          <a:xfrm>
            <a:off x="1156781" y="3751067"/>
            <a:ext cx="2912299" cy="230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 descr="IMG_222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t="5098" r="609" b="7014"/>
          <a:stretch/>
        </p:blipFill>
        <p:spPr>
          <a:xfrm>
            <a:off x="4950765" y="3751067"/>
            <a:ext cx="3081528" cy="2311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12989"/>
              </p:ext>
            </p:extLst>
          </p:nvPr>
        </p:nvGraphicFramePr>
        <p:xfrm>
          <a:off x="1524000" y="203326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Arduino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Digital Pin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24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1697" t="36571" b="13621"/>
          <a:stretch/>
        </p:blipFill>
        <p:spPr>
          <a:xfrm>
            <a:off x="1" y="-24"/>
            <a:ext cx="915544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571" b="13621"/>
          <a:stretch/>
        </p:blipFill>
        <p:spPr>
          <a:xfrm>
            <a:off x="11759" y="-11758"/>
            <a:ext cx="1101527" cy="54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69080" y="45720"/>
            <a:ext cx="5079226" cy="449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chemeClr val="bg1"/>
                </a:solidFill>
              </a:rPr>
              <a:t>Arduino</a:t>
            </a:r>
            <a:r>
              <a:rPr lang="en-US" sz="3200" dirty="0" smtClean="0">
                <a:solidFill>
                  <a:schemeClr val="bg1"/>
                </a:solidFill>
              </a:rPr>
              <a:t> sin cables: </a:t>
            </a:r>
            <a:r>
              <a:rPr lang="en-US" sz="3200" dirty="0" err="1" smtClean="0">
                <a:solidFill>
                  <a:schemeClr val="bg1"/>
                </a:solidFill>
              </a:rPr>
              <a:t>usando</a:t>
            </a:r>
            <a:r>
              <a:rPr lang="en-US" sz="3200" dirty="0" smtClean="0">
                <a:solidFill>
                  <a:schemeClr val="bg1"/>
                </a:solidFill>
              </a:rPr>
              <a:t> Bluetooth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99" y="956050"/>
            <a:ext cx="60360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Demostraci</a:t>
            </a:r>
            <a:r>
              <a:rPr lang="en-US" sz="3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ón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3200" dirty="0">
              <a:solidFill>
                <a:srgbClr val="558ED5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1534015"/>
            <a:ext cx="77724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2"/>
          <p:cNvSpPr>
            <a:spLocks noGrp="1"/>
          </p:cNvSpPr>
          <p:nvPr>
            <p:ph type="ctrTitle"/>
          </p:nvPr>
        </p:nvSpPr>
        <p:spPr>
          <a:xfrm>
            <a:off x="685800" y="1850315"/>
            <a:ext cx="7772400" cy="420432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Pasos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1.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Emparejamiento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bluetooth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computador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-&gt;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BlueSMiRF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Configuraci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ón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terminales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CoolTerm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3.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Programación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del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Arduino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(IDE)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4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Conexión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terminales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5.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Envío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datos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Configuración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b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Baud rate				9600 bps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Bits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datos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			8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-	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Paridad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			No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	Bits de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parada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			1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b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943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174</Words>
  <Application>Microsoft Macintosh PowerPoint</Application>
  <PresentationFormat>On-screen Show (4:3)</PresentationFormat>
  <Paragraphs>58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Arduino sin cables: usando Bluetooth</vt:lpstr>
      <vt:lpstr>1. Comunicaciones seriales  - Síncronas vs asíncronas  - Bluetooth SPP (Serial Port Profile) 2. Montaje del hardware  - Arduino Micro  - BlueSMiRF HID 3. Demostración  - Comunicación entre terminales  - Comandos remotos  </vt:lpstr>
      <vt:lpstr>PowerPoint Presentation</vt:lpstr>
      <vt:lpstr>El protocolo serial asíncrono:  </vt:lpstr>
      <vt:lpstr>Bluetooth Profiles:   - Serial Port Profile   Reemplazar RS-232, UART   - Human Interface Device  Teclado, Mouse, Joysticks  - Headset Profile    Telefono celular   Hands-free Profile   Llamadas en los carros   - Advanced Audio    Reproductor MP3 a parlante   Distribution Profile (A2DP)  - Audio/Video Remote    Control de reproducción   Control Profile    </vt:lpstr>
      <vt:lpstr>PowerPoint Presentation</vt:lpstr>
      <vt:lpstr>Conexiones:  </vt:lpstr>
      <vt:lpstr>PowerPoint Presentation</vt:lpstr>
      <vt:lpstr>Pasos:  1. Emparejamiento bluetooth (computador -&gt; BlueSMiRF)  2. Configuración de las terminales (CoolTerm)   3. Programación del Arduino (IDE)   4. Conexión de las terminales  5. Envío de datos   Configuración:  - Baud rate    9600 bps  - Bits de datos    8  - Paridad     No  - Bits de parada    1   </vt:lpstr>
      <vt:lpstr>Terminales:    </vt:lpstr>
      <vt:lpstr>Código:   void loop() {  // Si el modulo Bluetooth envia datos:    if (bluetooth.available()) {      // Enviar los datos recibidos del Bluetooth al monitor serial   Serial.print((char)bluetooth.read());     }   // Si se ingresan datos en el monitor serial:   if (Serial.available()) {       // Enviar los datos del monitor serial al modulo Bluetooth       bluetooth.print((char)Serial.read());    } }  </vt:lpstr>
      <vt:lpstr>- Sparkfun Serial Communication Tutorial https://learn.sparkfun.com/tutorials/serial-communication/rules-of-serial  - Sparkfun Bluetooth Basics Tutorial https://learn.sparkfun.com/tutorials/bluetooth-basics/what-is-bluetooth  - Sparkfun Using the BlueSMiRF Tutorial https://learn.sparkfun.com/tutorials/using-the-bluesmirf/introduction  - Getting Started with Arduino http://arduino.cc/en/Guide/HomePage </vt:lpstr>
      <vt:lpstr>             /jorgezaccaro    /nodebotsday-bogota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Zaccaro</dc:creator>
  <cp:lastModifiedBy>Jorge Zaccaro</cp:lastModifiedBy>
  <cp:revision>18</cp:revision>
  <dcterms:created xsi:type="dcterms:W3CDTF">2013-11-30T13:05:30Z</dcterms:created>
  <dcterms:modified xsi:type="dcterms:W3CDTF">2013-11-30T16:34:37Z</dcterms:modified>
</cp:coreProperties>
</file>